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61" r:id="rId3"/>
    <p:sldId id="262" r:id="rId4"/>
    <p:sldId id="287" r:id="rId5"/>
    <p:sldId id="263" r:id="rId6"/>
    <p:sldId id="288" r:id="rId7"/>
    <p:sldId id="289" r:id="rId8"/>
    <p:sldId id="264" r:id="rId9"/>
    <p:sldId id="266" r:id="rId10"/>
    <p:sldId id="28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673" autoAdjust="0"/>
  </p:normalViewPr>
  <p:slideViewPr>
    <p:cSldViewPr snapToGrid="0">
      <p:cViewPr varScale="1">
        <p:scale>
          <a:sx n="65" d="100"/>
          <a:sy n="6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2E5A4-5C0F-4CF0-9695-D1B879846C2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730C-FD66-46AD-810C-47DFD64C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80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P118 – 122 (Chapter 2.3)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08A9C-5271-48A5-A27A-3F1EC52C9D2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07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P118 – 122 (Chapter 2.3)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08A9C-5271-48A5-A27A-3F1EC52C9D2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6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08A9C-5271-48A5-A27A-3F1EC52C9D2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8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P120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CE79C3-76E5-418B-ABA1-CA5F5073356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00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22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68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40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22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97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72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43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83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77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F836-45EC-4D6D-9D46-BD451B1273F2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6E5B-B789-401E-BCF9-89756A6E3A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50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3.emf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image" Target="../media/image380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320.png"/><Relationship Id="rId4" Type="http://schemas.openxmlformats.org/officeDocument/2006/relationships/image" Target="../media/image26.png"/><Relationship Id="rId9" Type="http://schemas.openxmlformats.org/officeDocument/2006/relationships/image" Target="../media/image17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F04A9D-CEEE-488C-AC8E-162979BC01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474" b="909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8484" y="1122363"/>
            <a:ext cx="5127915" cy="3204134"/>
          </a:xfrm>
        </p:spPr>
        <p:txBody>
          <a:bodyPr anchor="b">
            <a:normAutofit/>
          </a:bodyPr>
          <a:lstStyle/>
          <a:p>
            <a:pPr algn="l"/>
            <a:r>
              <a:rPr lang="en-US" altLang="zh-TW" sz="5400" b="1" dirty="0"/>
              <a:t>Column Correspondence Theorem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76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3017077" y="4605657"/>
                <a:ext cx="1256498" cy="2033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077" y="4605657"/>
                <a:ext cx="1256498" cy="20333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– Reason 2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The RREF of matrix A is R,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𝑅𝑥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have the same solution set</a:t>
                </a:r>
                <a:endParaRPr lang="zh-TW" altLang="en-US" dirty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 r="-17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3081219"/>
            <a:ext cx="4045153" cy="1367177"/>
          </a:xfrm>
          <a:prstGeom prst="rect">
            <a:avLst/>
          </a:prstGeom>
        </p:spPr>
      </p:pic>
      <p:pic>
        <p:nvPicPr>
          <p:cNvPr id="5" name="Picture 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71" y="3081219"/>
            <a:ext cx="3772179" cy="13452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565915" y="4605657"/>
                <a:ext cx="1256498" cy="20062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5" y="4605657"/>
                <a:ext cx="1256498" cy="20062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左-右雙向箭號 12"/>
          <p:cNvSpPr/>
          <p:nvPr/>
        </p:nvSpPr>
        <p:spPr>
          <a:xfrm>
            <a:off x="6867695" y="5685562"/>
            <a:ext cx="525859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82632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860531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451081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924438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365658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871152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470929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925219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316180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748388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295131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922770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左-右雙向箭號 26"/>
          <p:cNvSpPr/>
          <p:nvPr/>
        </p:nvSpPr>
        <p:spPr>
          <a:xfrm rot="5400000">
            <a:off x="7889068" y="5170586"/>
            <a:ext cx="531908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838490" y="4906579"/>
                <a:ext cx="122942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490" y="4906579"/>
                <a:ext cx="1229425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左-右雙向箭號 27"/>
          <p:cNvSpPr/>
          <p:nvPr/>
        </p:nvSpPr>
        <p:spPr>
          <a:xfrm>
            <a:off x="4390530" y="5653814"/>
            <a:ext cx="1152744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2289652" y="4906579"/>
                <a:ext cx="122942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652" y="4906579"/>
                <a:ext cx="122942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左-右雙向箭號 34"/>
          <p:cNvSpPr/>
          <p:nvPr/>
        </p:nvSpPr>
        <p:spPr>
          <a:xfrm>
            <a:off x="1880044" y="5685562"/>
            <a:ext cx="1018322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7393554" y="4619354"/>
            <a:ext cx="1704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7438836" y="5619527"/>
            <a:ext cx="16690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-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=0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endParaRPr kumimoji="0" lang="en-US" altLang="zh-TW" sz="2800" b="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  <a:sym typeface="Symbol" pitchFamily="18" charset="2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178200" y="4630434"/>
            <a:ext cx="1803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125753" y="5630844"/>
            <a:ext cx="1818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-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=0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endParaRPr kumimoji="0" lang="en-US" altLang="zh-TW" sz="2800" b="0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  <a:sym typeface="Symbol" pitchFamily="18" charset="2"/>
            </a:endParaRPr>
          </a:p>
        </p:txBody>
      </p:sp>
      <p:sp>
        <p:nvSpPr>
          <p:cNvPr id="40" name="左-右雙向箭號 39"/>
          <p:cNvSpPr/>
          <p:nvPr/>
        </p:nvSpPr>
        <p:spPr>
          <a:xfrm rot="5400000">
            <a:off x="721102" y="5224033"/>
            <a:ext cx="531908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68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9" grpId="0"/>
      <p:bldP spid="13" grpId="0" animBg="1"/>
      <p:bldP spid="27" grpId="0" animBg="1"/>
      <p:bldP spid="6" grpId="0" animBg="1"/>
      <p:bldP spid="28" grpId="0" animBg="1"/>
      <p:bldP spid="30" grpId="0" animBg="1"/>
      <p:bldP spid="35" grpId="0" animBg="1"/>
      <p:bldP spid="36" grpId="0"/>
      <p:bldP spid="37" grpId="0"/>
      <p:bldP spid="38" grpId="0"/>
      <p:bldP spid="39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about Rows?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Are there row correspondence theorem?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7" y="2940379"/>
            <a:ext cx="4004916" cy="1353578"/>
          </a:xfrm>
          <a:prstGeom prst="rect">
            <a:avLst/>
          </a:prstGeom>
        </p:spPr>
      </p:pic>
      <p:pic>
        <p:nvPicPr>
          <p:cNvPr id="5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586" y="2940379"/>
            <a:ext cx="3795600" cy="135357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045378" y="1774274"/>
            <a:ext cx="1041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NO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237" y="4441445"/>
            <a:ext cx="3990975" cy="13525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616" y="4441445"/>
            <a:ext cx="3867150" cy="1352550"/>
          </a:xfrm>
          <a:prstGeom prst="rect">
            <a:avLst/>
          </a:prstGeom>
        </p:spPr>
      </p:pic>
      <p:cxnSp>
        <p:nvCxnSpPr>
          <p:cNvPr id="11" name="直線接點 10"/>
          <p:cNvCxnSpPr/>
          <p:nvPr/>
        </p:nvCxnSpPr>
        <p:spPr>
          <a:xfrm>
            <a:off x="1241332" y="4614799"/>
            <a:ext cx="300920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1241329" y="5656199"/>
            <a:ext cx="300920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1241330" y="4961932"/>
            <a:ext cx="300920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241330" y="5309065"/>
            <a:ext cx="300920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680562" y="4614799"/>
            <a:ext cx="279596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5680559" y="5656199"/>
            <a:ext cx="2795963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680560" y="4961932"/>
            <a:ext cx="279596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680560" y="5309065"/>
            <a:ext cx="279596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矩形 18"/>
              <p:cNvSpPr/>
              <p:nvPr/>
            </p:nvSpPr>
            <p:spPr>
              <a:xfrm>
                <a:off x="2177785" y="4705117"/>
                <a:ext cx="596574" cy="48372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785" y="4705117"/>
                <a:ext cx="596574" cy="4837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矩形 19"/>
              <p:cNvSpPr/>
              <p:nvPr/>
            </p:nvSpPr>
            <p:spPr>
              <a:xfrm>
                <a:off x="2787430" y="5025868"/>
                <a:ext cx="596574" cy="4854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430" y="5025868"/>
                <a:ext cx="596574" cy="4854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矩形 20"/>
              <p:cNvSpPr/>
              <p:nvPr/>
            </p:nvSpPr>
            <p:spPr>
              <a:xfrm>
                <a:off x="3356100" y="5419319"/>
                <a:ext cx="596574" cy="4826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100" y="5419319"/>
                <a:ext cx="596574" cy="4826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矩形 21"/>
              <p:cNvSpPr/>
              <p:nvPr/>
            </p:nvSpPr>
            <p:spPr>
              <a:xfrm>
                <a:off x="6422643" y="4695524"/>
                <a:ext cx="570926" cy="48372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643" y="4695524"/>
                <a:ext cx="570926" cy="4837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矩形 22"/>
              <p:cNvSpPr/>
              <p:nvPr/>
            </p:nvSpPr>
            <p:spPr>
              <a:xfrm>
                <a:off x="7032288" y="5016275"/>
                <a:ext cx="570926" cy="4854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288" y="5016275"/>
                <a:ext cx="570926" cy="4854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矩形 23"/>
              <p:cNvSpPr/>
              <p:nvPr/>
            </p:nvSpPr>
            <p:spPr>
              <a:xfrm>
                <a:off x="7600958" y="5409726"/>
                <a:ext cx="570926" cy="4826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8" y="5409726"/>
                <a:ext cx="570926" cy="4826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矩形 27"/>
              <p:cNvSpPr/>
              <p:nvPr/>
            </p:nvSpPr>
            <p:spPr>
              <a:xfrm>
                <a:off x="1689283" y="4319862"/>
                <a:ext cx="596574" cy="48372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83" y="4319862"/>
                <a:ext cx="596574" cy="48372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矩形 28"/>
              <p:cNvSpPr/>
              <p:nvPr/>
            </p:nvSpPr>
            <p:spPr>
              <a:xfrm>
                <a:off x="5934141" y="4310269"/>
                <a:ext cx="570926" cy="48372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141" y="4310269"/>
                <a:ext cx="570926" cy="4837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05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34572" y="2245757"/>
                <a:ext cx="28419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72" y="2245757"/>
                <a:ext cx="284199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495944" y="2245756"/>
                <a:ext cx="28076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kumimoji="0" lang="en-US" altLang="zh-TW" sz="2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944" y="2245756"/>
                <a:ext cx="2807628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3740161" y="1744788"/>
            <a:ext cx="1656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RREF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3780477" y="2245756"/>
            <a:ext cx="1656668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28650" y="2976801"/>
                <a:ext cx="2662877" cy="1230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𝒂</m:t>
                        </m:r>
                      </m:e>
                      <m:sub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a linear combination of other columns of A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976801"/>
                <a:ext cx="2662877" cy="1230080"/>
              </a:xfrm>
              <a:prstGeom prst="rect">
                <a:avLst/>
              </a:prstGeom>
              <a:blipFill rotWithShape="0">
                <a:blip r:embed="rId4"/>
                <a:stretch>
                  <a:fillRect l="-3425" t="-3448" b="-98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879885" y="4844194"/>
                <a:ext cx="2662877" cy="1230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𝒓</m:t>
                        </m:r>
                      </m:e>
                      <m:sub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a linear combination of other columns of R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885" y="4844194"/>
                <a:ext cx="2662877" cy="1230080"/>
              </a:xfrm>
              <a:prstGeom prst="rect">
                <a:avLst/>
              </a:prstGeom>
              <a:blipFill rotWithShape="0">
                <a:blip r:embed="rId5"/>
                <a:stretch>
                  <a:fillRect l="-3661" t="-3465" b="-103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031998" y="2999160"/>
                <a:ext cx="4277430" cy="1230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𝒓</m:t>
                        </m:r>
                      </m:e>
                      <m:sub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a linear combination of the </a:t>
                </a:r>
                <a:r>
                  <a:rPr kumimoji="0" lang="en-US" altLang="zh-TW" sz="2400" b="1" i="1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corresponding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columns of R with </a:t>
                </a:r>
                <a:r>
                  <a:rPr kumimoji="0" lang="en-US" altLang="zh-TW" sz="2400" b="1" i="1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the same coefficients</a:t>
                </a:r>
                <a:endParaRPr kumimoji="0" lang="zh-TW" altLang="en-US" sz="2400" b="1" i="1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98" y="2999160"/>
                <a:ext cx="4277430" cy="1230080"/>
              </a:xfrm>
              <a:prstGeom prst="rect">
                <a:avLst/>
              </a:prstGeom>
              <a:blipFill rotWithShape="0">
                <a:blip r:embed="rId6"/>
                <a:stretch>
                  <a:fillRect l="-2134" t="-3448" r="-3414" b="-98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56062" y="4844194"/>
                <a:ext cx="4277430" cy="1230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𝒂</m:t>
                        </m:r>
                      </m:e>
                      <m:sub>
                        <m:r>
                          <a:rPr kumimoji="0" lang="en-US" altLang="zh-TW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a linear combination of the </a:t>
                </a:r>
                <a:r>
                  <a:rPr kumimoji="0" lang="en-US" altLang="zh-TW" sz="2400" b="1" i="1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corresponding</a:t>
                </a: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columns of A with </a:t>
                </a:r>
                <a:r>
                  <a:rPr kumimoji="0" lang="en-US" altLang="zh-TW" sz="2400" b="1" i="1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the same coefficients</a:t>
                </a:r>
                <a:endParaRPr kumimoji="0" lang="zh-TW" altLang="en-US" sz="2400" b="1" i="1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62" y="4844194"/>
                <a:ext cx="4277430" cy="1230080"/>
              </a:xfrm>
              <a:prstGeom prst="rect">
                <a:avLst/>
              </a:prstGeom>
              <a:blipFill rotWithShape="0">
                <a:blip r:embed="rId7"/>
                <a:stretch>
                  <a:fillRect l="-2279" t="-3465" r="-570" b="-103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向右箭號 12"/>
          <p:cNvSpPr/>
          <p:nvPr/>
        </p:nvSpPr>
        <p:spPr>
          <a:xfrm>
            <a:off x="3363325" y="3398756"/>
            <a:ext cx="596874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向右箭號 13"/>
          <p:cNvSpPr/>
          <p:nvPr/>
        </p:nvSpPr>
        <p:spPr>
          <a:xfrm flipH="1">
            <a:off x="5166827" y="5243790"/>
            <a:ext cx="596874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147797" y="4137772"/>
            <a:ext cx="1803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301862" y="4134683"/>
            <a:ext cx="1651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170713" y="6074274"/>
            <a:ext cx="1754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3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3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-2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877392" y="6122507"/>
            <a:ext cx="19030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3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3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-2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4498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- Example</a:t>
            </a:r>
            <a:endParaRPr lang="zh-TW" altLang="en-US" dirty="0"/>
          </a:p>
        </p:txBody>
      </p:sp>
      <p:pic>
        <p:nvPicPr>
          <p:cNvPr id="10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3" y="2830283"/>
            <a:ext cx="4004916" cy="1353578"/>
          </a:xfrm>
          <a:prstGeom prst="rect">
            <a:avLst/>
          </a:prstGeom>
        </p:spPr>
      </p:pic>
      <p:pic>
        <p:nvPicPr>
          <p:cNvPr id="11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752" y="2830283"/>
            <a:ext cx="3795600" cy="13535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269718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947617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538167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011524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452744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958238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558015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012305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403266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835474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382217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009856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314437" y="4591772"/>
            <a:ext cx="1210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74907" y="4591772"/>
            <a:ext cx="1309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</a:p>
        </p:txBody>
      </p:sp>
      <p:sp>
        <p:nvSpPr>
          <p:cNvPr id="28" name="左-右雙向箭號 27"/>
          <p:cNvSpPr/>
          <p:nvPr/>
        </p:nvSpPr>
        <p:spPr>
          <a:xfrm>
            <a:off x="4194916" y="4657807"/>
            <a:ext cx="1599777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AE6E3F72-1521-4D97-9D70-A4E8E8F47B29}"/>
              </a:ext>
            </a:extLst>
          </p:cNvPr>
          <p:cNvSpPr/>
          <p:nvPr/>
        </p:nvSpPr>
        <p:spPr>
          <a:xfrm>
            <a:off x="1269718" y="2759804"/>
            <a:ext cx="473357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C488D8F-0AD6-4CC3-8565-31285100BC5F}"/>
              </a:ext>
            </a:extLst>
          </p:cNvPr>
          <p:cNvSpPr/>
          <p:nvPr/>
        </p:nvSpPr>
        <p:spPr>
          <a:xfrm>
            <a:off x="1903156" y="2759804"/>
            <a:ext cx="473357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4D684F9F-CD05-4C82-8BB6-F47AD331D50A}"/>
              </a:ext>
            </a:extLst>
          </p:cNvPr>
          <p:cNvSpPr/>
          <p:nvPr/>
        </p:nvSpPr>
        <p:spPr>
          <a:xfrm>
            <a:off x="5597991" y="2795043"/>
            <a:ext cx="414314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CE5C34E-7EB6-4580-8B8B-F1F9C009DE3B}"/>
              </a:ext>
            </a:extLst>
          </p:cNvPr>
          <p:cNvSpPr/>
          <p:nvPr/>
        </p:nvSpPr>
        <p:spPr>
          <a:xfrm>
            <a:off x="6012305" y="2799368"/>
            <a:ext cx="414314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887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3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- Example</a:t>
            </a:r>
            <a:endParaRPr lang="zh-TW" altLang="en-US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6146592" y="5430675"/>
            <a:ext cx="1654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928044" y="5411313"/>
            <a:ext cx="1803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5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4</a:t>
            </a:r>
          </a:p>
        </p:txBody>
      </p:sp>
      <p:pic>
        <p:nvPicPr>
          <p:cNvPr id="10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3" y="2830283"/>
            <a:ext cx="4004916" cy="1353578"/>
          </a:xfrm>
          <a:prstGeom prst="rect">
            <a:avLst/>
          </a:prstGeom>
        </p:spPr>
      </p:pic>
      <p:pic>
        <p:nvPicPr>
          <p:cNvPr id="11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752" y="2830283"/>
            <a:ext cx="3795600" cy="13535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269718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947617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538167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011524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452744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958238" y="227852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558015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012305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403266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835474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382217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009856" y="229813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314437" y="4591772"/>
            <a:ext cx="1210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174907" y="4591772"/>
            <a:ext cx="1309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</a:p>
        </p:txBody>
      </p:sp>
      <p:sp>
        <p:nvSpPr>
          <p:cNvPr id="28" name="左-右雙向箭號 27"/>
          <p:cNvSpPr/>
          <p:nvPr/>
        </p:nvSpPr>
        <p:spPr>
          <a:xfrm>
            <a:off x="4194916" y="4657807"/>
            <a:ext cx="1599777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" name="左-右雙向箭號 28"/>
          <p:cNvSpPr/>
          <p:nvPr/>
        </p:nvSpPr>
        <p:spPr>
          <a:xfrm>
            <a:off x="4194915" y="5543382"/>
            <a:ext cx="1599777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E67EF074-6746-4049-8176-4BC71C0C97C3}"/>
              </a:ext>
            </a:extLst>
          </p:cNvPr>
          <p:cNvSpPr/>
          <p:nvPr/>
        </p:nvSpPr>
        <p:spPr>
          <a:xfrm>
            <a:off x="1299239" y="2795043"/>
            <a:ext cx="414314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7AD4A8AC-0CE7-406C-B4FE-DF054DA81811}"/>
              </a:ext>
            </a:extLst>
          </p:cNvPr>
          <p:cNvSpPr/>
          <p:nvPr/>
        </p:nvSpPr>
        <p:spPr>
          <a:xfrm>
            <a:off x="3093429" y="2795043"/>
            <a:ext cx="359315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C2ABF037-25B5-404B-97A1-CC7C790E37FD}"/>
              </a:ext>
            </a:extLst>
          </p:cNvPr>
          <p:cNvSpPr/>
          <p:nvPr/>
        </p:nvSpPr>
        <p:spPr>
          <a:xfrm>
            <a:off x="3509764" y="2795043"/>
            <a:ext cx="359315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BBBC3260-7335-4622-8EC2-094F7DA1D282}"/>
              </a:ext>
            </a:extLst>
          </p:cNvPr>
          <p:cNvSpPr/>
          <p:nvPr/>
        </p:nvSpPr>
        <p:spPr>
          <a:xfrm>
            <a:off x="5645049" y="2795299"/>
            <a:ext cx="414314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7C0953E6-3CAF-4555-A031-95153A26ECE5}"/>
              </a:ext>
            </a:extLst>
          </p:cNvPr>
          <p:cNvSpPr/>
          <p:nvPr/>
        </p:nvSpPr>
        <p:spPr>
          <a:xfrm>
            <a:off x="6892494" y="2795043"/>
            <a:ext cx="359315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0B9B0FF8-EA03-4366-AAB4-3CBD52DD0CFF}"/>
              </a:ext>
            </a:extLst>
          </p:cNvPr>
          <p:cNvSpPr/>
          <p:nvPr/>
        </p:nvSpPr>
        <p:spPr>
          <a:xfrm>
            <a:off x="7341638" y="2795042"/>
            <a:ext cx="458937" cy="142405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1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9" grpId="0" animBg="1"/>
      <p:bldP spid="3" grpId="0" animBg="1"/>
      <p:bldP spid="6" grpId="0" animBg="1"/>
      <p:bldP spid="8" grpId="0" animBg="1"/>
      <p:bldP spid="9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– Reason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3298379" y="3135533"/>
                <a:ext cx="2208490" cy="984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15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379" y="3135533"/>
                <a:ext cx="2208490" cy="9841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3823534" y="2723076"/>
                <a:ext cx="17704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534" y="2723076"/>
                <a:ext cx="1770420" cy="369332"/>
              </a:xfrm>
              <a:prstGeom prst="rect">
                <a:avLst/>
              </a:prstGeom>
              <a:blipFill>
                <a:blip r:embed="rId4"/>
                <a:stretch>
                  <a:fillRect l="-1718" r="-68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下箭號 6"/>
          <p:cNvSpPr/>
          <p:nvPr/>
        </p:nvSpPr>
        <p:spPr>
          <a:xfrm rot="3979661">
            <a:off x="2596788" y="3699294"/>
            <a:ext cx="562161" cy="530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346358" y="4344578"/>
                <a:ext cx="223215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58" y="4344578"/>
                <a:ext cx="2232150" cy="9766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/>
              <p:cNvSpPr txBox="1"/>
              <p:nvPr/>
            </p:nvSpPr>
            <p:spPr>
              <a:xfrm>
                <a:off x="3191978" y="5397747"/>
                <a:ext cx="254762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978" y="5397747"/>
                <a:ext cx="2547620" cy="9766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6006650" y="4088734"/>
                <a:ext cx="2508700" cy="984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𝐷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15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650" y="4088734"/>
                <a:ext cx="2508700" cy="9841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向下箭號 16"/>
          <p:cNvSpPr/>
          <p:nvPr/>
        </p:nvSpPr>
        <p:spPr>
          <a:xfrm rot="17779126" flipH="1">
            <a:off x="5695374" y="3620304"/>
            <a:ext cx="516685" cy="597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向下箭號 17"/>
          <p:cNvSpPr/>
          <p:nvPr/>
        </p:nvSpPr>
        <p:spPr>
          <a:xfrm flipH="1">
            <a:off x="4372217" y="4291656"/>
            <a:ext cx="481572" cy="611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6649188" y="3639016"/>
                <a:ext cx="17896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188" y="3639016"/>
                <a:ext cx="1789657" cy="369332"/>
              </a:xfrm>
              <a:prstGeom prst="rect">
                <a:avLst/>
              </a:prstGeom>
              <a:blipFill>
                <a:blip r:embed="rId8"/>
                <a:stretch>
                  <a:fillRect l="-3754" r="-102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879169" y="3964635"/>
                <a:ext cx="17704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69" y="3964635"/>
                <a:ext cx="1770420" cy="369332"/>
              </a:xfrm>
              <a:prstGeom prst="rect">
                <a:avLst/>
              </a:prstGeom>
              <a:blipFill>
                <a:blip r:embed="rId9"/>
                <a:stretch>
                  <a:fillRect l="-240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3980998" y="4960947"/>
                <a:ext cx="16799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998" y="4960947"/>
                <a:ext cx="1679947" cy="369332"/>
              </a:xfrm>
              <a:prstGeom prst="rect">
                <a:avLst/>
              </a:prstGeom>
              <a:blipFill>
                <a:blip r:embed="rId10"/>
                <a:stretch>
                  <a:fillRect l="-1087" r="-36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>
            <a:extLst>
              <a:ext uri="{FF2B5EF4-FFF2-40B4-BE49-F238E27FC236}">
                <a16:creationId xmlns:a16="http://schemas.microsoft.com/office/drawing/2014/main" id="{43A1814A-F201-48E4-9DAA-980002C8CACE}"/>
              </a:ext>
            </a:extLst>
          </p:cNvPr>
          <p:cNvSpPr txBox="1"/>
          <p:nvPr/>
        </p:nvSpPr>
        <p:spPr>
          <a:xfrm>
            <a:off x="24571" y="2051757"/>
            <a:ext cx="91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Elementary row operations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無法改變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column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間的關係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E0554-7590-48D1-8C4A-3AF1A7CCD212}"/>
              </a:ext>
            </a:extLst>
          </p:cNvPr>
          <p:cNvSpPr txBox="1"/>
          <p:nvPr/>
        </p:nvSpPr>
        <p:spPr>
          <a:xfrm>
            <a:off x="1644107" y="3023954"/>
            <a:ext cx="1835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Switch rows 1 and 3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0508FE1-25EC-43F1-BF4A-A919642AF416}"/>
              </a:ext>
            </a:extLst>
          </p:cNvPr>
          <p:cNvSpPr txBox="1"/>
          <p:nvPr/>
        </p:nvSpPr>
        <p:spPr>
          <a:xfrm>
            <a:off x="3037348" y="4365272"/>
            <a:ext cx="153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row 1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672130A-6813-4D58-B37A-057290502489}"/>
              </a:ext>
            </a:extLst>
          </p:cNvPr>
          <p:cNvSpPr txBox="1"/>
          <p:nvPr/>
        </p:nvSpPr>
        <p:spPr>
          <a:xfrm>
            <a:off x="5660945" y="3113855"/>
            <a:ext cx="2224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row 3 – row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3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3" grpId="0"/>
      <p:bldP spid="17" grpId="0" animBg="1"/>
      <p:bldP spid="18" grpId="0" animBg="1"/>
      <p:bldP spid="12" grpId="0"/>
      <p:bldP spid="14" grpId="0"/>
      <p:bldP spid="15" grpId="0"/>
      <p:bldP spid="10" grpId="0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EABB6E-B321-4E1E-9F4F-6D72A116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– Reason</a:t>
            </a:r>
            <a:r>
              <a:rPr lang="zh-TW" altLang="en-US" dirty="0"/>
              <a:t>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B841E8-8C61-4569-9CD6-98CD069C5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Basic concept </a:t>
            </a:r>
            <a:endParaRPr lang="zh-TW" altLang="en-US" b="1" i="1" u="sng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7CA5CF9-88D6-4377-B14A-5B0E7BAA7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915" y="3191409"/>
            <a:ext cx="4140680" cy="161977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8A8261AF-A83B-4BBF-A6E0-BD27EF1D2795}"/>
              </a:ext>
            </a:extLst>
          </p:cNvPr>
          <p:cNvSpPr txBox="1"/>
          <p:nvPr/>
        </p:nvSpPr>
        <p:spPr>
          <a:xfrm>
            <a:off x="3965167" y="2488885"/>
            <a:ext cx="1679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RREF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8A9D05AD-A4D5-4AB4-B0F0-11F3AB39BA66}"/>
              </a:ext>
            </a:extLst>
          </p:cNvPr>
          <p:cNvCxnSpPr/>
          <p:nvPr/>
        </p:nvCxnSpPr>
        <p:spPr>
          <a:xfrm>
            <a:off x="4937759" y="3121815"/>
            <a:ext cx="0" cy="175895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862301A2-BEA8-496A-828C-4DE474908EFF}"/>
              </a:ext>
            </a:extLst>
          </p:cNvPr>
          <p:cNvSpPr/>
          <p:nvPr/>
        </p:nvSpPr>
        <p:spPr>
          <a:xfrm>
            <a:off x="2894600" y="3187156"/>
            <a:ext cx="1910153" cy="161976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3B24B8C-42A8-4359-8792-13C22A045B4B}"/>
              </a:ext>
            </a:extLst>
          </p:cNvPr>
          <p:cNvSpPr/>
          <p:nvPr/>
        </p:nvSpPr>
        <p:spPr>
          <a:xfrm>
            <a:off x="5070767" y="3195663"/>
            <a:ext cx="1346658" cy="161976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DA7455D-E0F4-4F1B-B0F7-A7E4706764DA}"/>
              </a:ext>
            </a:extLst>
          </p:cNvPr>
          <p:cNvSpPr txBox="1"/>
          <p:nvPr/>
        </p:nvSpPr>
        <p:spPr>
          <a:xfrm>
            <a:off x="1529542" y="5286895"/>
            <a:ext cx="236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還是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RREF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5715C87-8049-4D27-83D1-E2EE9B3C0B53}"/>
              </a:ext>
            </a:extLst>
          </p:cNvPr>
          <p:cNvSpPr txBox="1"/>
          <p:nvPr/>
        </p:nvSpPr>
        <p:spPr>
          <a:xfrm>
            <a:off x="5744096" y="5298629"/>
            <a:ext cx="236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不好說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BB1DC8C4-6B2B-4F4F-A708-446AAE12494B}"/>
              </a:ext>
            </a:extLst>
          </p:cNvPr>
          <p:cNvCxnSpPr>
            <a:stCxn id="8" idx="2"/>
          </p:cNvCxnSpPr>
          <p:nvPr/>
        </p:nvCxnSpPr>
        <p:spPr>
          <a:xfrm flipH="1">
            <a:off x="2894600" y="4806925"/>
            <a:ext cx="955077" cy="47997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E339EE2B-815E-4A07-B23C-B40AE056C0CC}"/>
              </a:ext>
            </a:extLst>
          </p:cNvPr>
          <p:cNvCxnSpPr>
            <a:cxnSpLocks/>
          </p:cNvCxnSpPr>
          <p:nvPr/>
        </p:nvCxnSpPr>
        <p:spPr>
          <a:xfrm>
            <a:off x="5709575" y="4841583"/>
            <a:ext cx="957232" cy="47997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8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EABB6E-B321-4E1E-9F4F-6D72A116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– Reason</a:t>
            </a:r>
            <a:r>
              <a:rPr lang="zh-TW" altLang="en-US" dirty="0"/>
              <a:t> 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B841E8-8C61-4569-9CD6-98CD069C5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Basic concept </a:t>
            </a:r>
            <a:endParaRPr lang="zh-TW" altLang="en-US" b="1" i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0B157CB9-C01B-4B05-B719-FEB12D63405A}"/>
                  </a:ext>
                </a:extLst>
              </p:cNvPr>
              <p:cNvSpPr txBox="1"/>
              <p:nvPr/>
            </p:nvSpPr>
            <p:spPr>
              <a:xfrm>
                <a:off x="3339371" y="2391591"/>
                <a:ext cx="12847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0B157CB9-C01B-4B05-B719-FEB12D634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71" y="2391591"/>
                <a:ext cx="128471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1C6101B6-26FE-4565-9006-7A7D1F96F9A5}"/>
                  </a:ext>
                </a:extLst>
              </p:cNvPr>
              <p:cNvSpPr txBox="1"/>
              <p:nvPr/>
            </p:nvSpPr>
            <p:spPr>
              <a:xfrm>
                <a:off x="7077177" y="2360813"/>
                <a:ext cx="14001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</m:m>
                          <m: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1C6101B6-26FE-4565-9006-7A7D1F96F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177" y="2360813"/>
                <a:ext cx="140012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向右箭號 5">
            <a:extLst>
              <a:ext uri="{FF2B5EF4-FFF2-40B4-BE49-F238E27FC236}">
                <a16:creationId xmlns:a16="http://schemas.microsoft.com/office/drawing/2014/main" id="{191A834A-ABCE-4EF9-9C8E-59C8236A9E3B}"/>
              </a:ext>
            </a:extLst>
          </p:cNvPr>
          <p:cNvSpPr/>
          <p:nvPr/>
        </p:nvSpPr>
        <p:spPr>
          <a:xfrm>
            <a:off x="4816577" y="2483923"/>
            <a:ext cx="2006600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FD8B5CC-0A71-4274-B1B6-28CD796A33F4}"/>
              </a:ext>
            </a:extLst>
          </p:cNvPr>
          <p:cNvSpPr txBox="1"/>
          <p:nvPr/>
        </p:nvSpPr>
        <p:spPr>
          <a:xfrm>
            <a:off x="5178527" y="1994913"/>
            <a:ext cx="128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RREF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8829262-82EF-4287-9B21-2E36A1B0DB8F}"/>
                  </a:ext>
                </a:extLst>
              </p:cNvPr>
              <p:cNvSpPr txBox="1"/>
              <p:nvPr/>
            </p:nvSpPr>
            <p:spPr>
              <a:xfrm>
                <a:off x="4184995" y="3473293"/>
                <a:ext cx="3567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8829262-82EF-4287-9B21-2E36A1B0D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95" y="3473293"/>
                <a:ext cx="35670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F5DBBB4D-F559-488F-B82C-551226E7B86D}"/>
                  </a:ext>
                </a:extLst>
              </p:cNvPr>
              <p:cNvSpPr txBox="1"/>
              <p:nvPr/>
            </p:nvSpPr>
            <p:spPr>
              <a:xfrm>
                <a:off x="7059916" y="3521334"/>
                <a:ext cx="3663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F5DBBB4D-F559-488F-B82C-551226E7B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916" y="3521334"/>
                <a:ext cx="36631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向右箭號 9">
            <a:extLst>
              <a:ext uri="{FF2B5EF4-FFF2-40B4-BE49-F238E27FC236}">
                <a16:creationId xmlns:a16="http://schemas.microsoft.com/office/drawing/2014/main" id="{EBC9A44F-EB4A-437D-BE1A-F3E4DACA5CC6}"/>
              </a:ext>
            </a:extLst>
          </p:cNvPr>
          <p:cNvSpPr/>
          <p:nvPr/>
        </p:nvSpPr>
        <p:spPr>
          <a:xfrm>
            <a:off x="4799316" y="3644444"/>
            <a:ext cx="2006600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A8A7D67-DB9A-487C-A76A-9041F847372E}"/>
              </a:ext>
            </a:extLst>
          </p:cNvPr>
          <p:cNvSpPr txBox="1"/>
          <p:nvPr/>
        </p:nvSpPr>
        <p:spPr>
          <a:xfrm>
            <a:off x="5161266" y="3155434"/>
            <a:ext cx="128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RREF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DFF59B1D-041B-46DF-B4A1-0E13C24E0844}"/>
              </a:ext>
            </a:extLst>
          </p:cNvPr>
          <p:cNvSpPr txBox="1"/>
          <p:nvPr/>
        </p:nvSpPr>
        <p:spPr>
          <a:xfrm>
            <a:off x="628650" y="2422369"/>
            <a:ext cx="251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Augmented Matrix: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53215BC-8F72-4B09-BFA0-FDF19C600C4F}"/>
              </a:ext>
            </a:extLst>
          </p:cNvPr>
          <p:cNvSpPr txBox="1"/>
          <p:nvPr/>
        </p:nvSpPr>
        <p:spPr>
          <a:xfrm>
            <a:off x="681650" y="3429000"/>
            <a:ext cx="251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Coefficient Matrix: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3EECF681-0CD7-4796-9898-C85BFB60A1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160" y="4559150"/>
            <a:ext cx="3457575" cy="13525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DAAA39CB-426E-42FB-B8FE-607B1AEBB089}"/>
                  </a:ext>
                </a:extLst>
              </p:cNvPr>
              <p:cNvSpPr txBox="1"/>
              <p:nvPr/>
            </p:nvSpPr>
            <p:spPr>
              <a:xfrm>
                <a:off x="2117487" y="6044195"/>
                <a:ext cx="12847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DAAA39CB-426E-42FB-B8FE-607B1AEBB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487" y="6044195"/>
                <a:ext cx="128471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向右箭號 21">
            <a:extLst>
              <a:ext uri="{FF2B5EF4-FFF2-40B4-BE49-F238E27FC236}">
                <a16:creationId xmlns:a16="http://schemas.microsoft.com/office/drawing/2014/main" id="{293A116A-1A00-4FE4-B29A-6CD0FC1B901D}"/>
              </a:ext>
            </a:extLst>
          </p:cNvPr>
          <p:cNvSpPr/>
          <p:nvPr/>
        </p:nvSpPr>
        <p:spPr>
          <a:xfrm>
            <a:off x="4709349" y="4845536"/>
            <a:ext cx="623558" cy="779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8" name="圖片 27">
            <a:extLst>
              <a:ext uri="{FF2B5EF4-FFF2-40B4-BE49-F238E27FC236}">
                <a16:creationId xmlns:a16="http://schemas.microsoft.com/office/drawing/2014/main" id="{683DD96D-86A6-4A84-AA34-BD116ECD41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7285" y="4559150"/>
            <a:ext cx="3457575" cy="13525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8141FCA6-1511-4C5A-AAF5-8A06C9F7477F}"/>
                  </a:ext>
                </a:extLst>
              </p:cNvPr>
              <p:cNvSpPr txBox="1"/>
              <p:nvPr/>
            </p:nvSpPr>
            <p:spPr>
              <a:xfrm>
                <a:off x="6365285" y="6066218"/>
                <a:ext cx="139108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𝑏</m:t>
                                </m:r>
                                <m:r>
                                  <a:rPr kumimoji="0" lang="en-US" altLang="zh-TW" sz="3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′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8141FCA6-1511-4C5A-AAF5-8A06C9F74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285" y="6066218"/>
                <a:ext cx="139108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29">
            <a:extLst>
              <a:ext uri="{FF2B5EF4-FFF2-40B4-BE49-F238E27FC236}">
                <a16:creationId xmlns:a16="http://schemas.microsoft.com/office/drawing/2014/main" id="{3296C8E0-9563-4940-8ACA-073C16A3639B}"/>
              </a:ext>
            </a:extLst>
          </p:cNvPr>
          <p:cNvSpPr/>
          <p:nvPr/>
        </p:nvSpPr>
        <p:spPr>
          <a:xfrm>
            <a:off x="1221562" y="4559150"/>
            <a:ext cx="2683240" cy="135255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4813137-579B-4479-86A3-4719061092D9}"/>
              </a:ext>
            </a:extLst>
          </p:cNvPr>
          <p:cNvSpPr/>
          <p:nvPr/>
        </p:nvSpPr>
        <p:spPr>
          <a:xfrm>
            <a:off x="5656521" y="4559150"/>
            <a:ext cx="2224701" cy="135255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EE6781CE-D05B-4A2E-8F7A-F4AB8859B8AE}"/>
              </a:ext>
            </a:extLst>
          </p:cNvPr>
          <p:cNvSpPr txBox="1"/>
          <p:nvPr/>
        </p:nvSpPr>
        <p:spPr>
          <a:xfrm>
            <a:off x="1971560" y="4045069"/>
            <a:ext cx="102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52164F2-63B6-404F-921E-E98CD0630220}"/>
              </a:ext>
            </a:extLst>
          </p:cNvPr>
          <p:cNvSpPr txBox="1"/>
          <p:nvPr/>
        </p:nvSpPr>
        <p:spPr>
          <a:xfrm>
            <a:off x="6218585" y="4069734"/>
            <a:ext cx="102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8245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6" grpId="0"/>
      <p:bldP spid="27" grpId="0" animBg="1"/>
      <p:bldP spid="29" grpId="0"/>
      <p:bldP spid="30" grpId="0" animBg="1"/>
      <p:bldP spid="31" grpId="0" animBg="1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– Reason 2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The RREF of matrix A is R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The RREF of augmented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dirty="0"/>
                  <a:t>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The RREF of matrix A is R</a:t>
                </a:r>
              </a:p>
              <a:p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370" y="1905868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749198" y="2209222"/>
                <a:ext cx="423817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𝐴𝑥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kumimoji="0" lang="zh-TW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and </a:t>
                </a: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𝑅𝑥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kumimoji="0" lang="zh-TW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have the same solution set?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98" y="2209222"/>
                <a:ext cx="4238172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302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749198" y="3824327"/>
                <a:ext cx="423817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𝐴𝑥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</m:oMath>
                </a14:m>
                <a:r>
                  <a:rPr kumimoji="0" lang="zh-TW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and </a:t>
                </a: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𝑅𝑥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′</m:t>
                    </m:r>
                  </m:oMath>
                </a14:m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have the same solution set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98" y="3824327"/>
                <a:ext cx="4238172" cy="954107"/>
              </a:xfrm>
              <a:prstGeom prst="rect">
                <a:avLst/>
              </a:prstGeom>
              <a:blipFill rotWithShape="0">
                <a:blip r:embed="rId6"/>
                <a:stretch>
                  <a:fillRect l="-302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http://img.cool80.com/i/png/13/4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19" y="3774797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749198" y="5421275"/>
                <a:ext cx="423817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𝐴𝑥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r>
                  <a:rPr kumimoji="0" lang="zh-TW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and </a:t>
                </a: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𝑅𝑥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r>
                  <a:rPr kumimoji="0" lang="zh-TW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</a:t>
                </a: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have the same solution set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98" y="5421275"/>
                <a:ext cx="4238172" cy="954107"/>
              </a:xfrm>
              <a:prstGeom prst="rect">
                <a:avLst/>
              </a:prstGeom>
              <a:blipFill rotWithShape="0">
                <a:blip r:embed="rId8"/>
                <a:stretch>
                  <a:fillRect l="-302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 descr="http://img.cool80.com/i/png/13/4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19" y="528262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781432" y="5421275"/>
                <a:ext cx="2159057" cy="95410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=0</m:t>
                    </m:r>
                  </m:oMath>
                </a14:m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, then </a:t>
                </a:r>
                <a14:m>
                  <m:oMath xmlns:m="http://schemas.openxmlformats.org/officeDocument/2006/math"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𝑏</m:t>
                    </m:r>
                    <m:r>
                      <a:rPr kumimoji="0" lang="en-US" altLang="zh-TW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′=0</m:t>
                    </m:r>
                  </m:oMath>
                </a14:m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.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432" y="5421275"/>
                <a:ext cx="2159057" cy="9541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423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8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3017077" y="4605657"/>
                <a:ext cx="1256498" cy="2033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077" y="4605657"/>
                <a:ext cx="1256498" cy="20333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Correspondence Theorem – Reason 2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The RREF of matrix A is R,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𝑅𝑥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have the same solution set</a:t>
                </a:r>
                <a:endParaRPr lang="zh-TW" altLang="en-US" dirty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 r="-17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" y="3081219"/>
            <a:ext cx="4045153" cy="1367177"/>
          </a:xfrm>
          <a:prstGeom prst="rect">
            <a:avLst/>
          </a:prstGeom>
        </p:spPr>
      </p:pic>
      <p:pic>
        <p:nvPicPr>
          <p:cNvPr id="5" name="Picture 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71" y="3081219"/>
            <a:ext cx="3772179" cy="13452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565915" y="4605657"/>
                <a:ext cx="1256498" cy="2033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5" y="4605657"/>
                <a:ext cx="1256498" cy="20333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579523" y="4617272"/>
            <a:ext cx="1210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</a:p>
        </p:txBody>
      </p:sp>
      <p:sp>
        <p:nvSpPr>
          <p:cNvPr id="13" name="左-右雙向箭號 12"/>
          <p:cNvSpPr/>
          <p:nvPr/>
        </p:nvSpPr>
        <p:spPr>
          <a:xfrm>
            <a:off x="6867695" y="5685562"/>
            <a:ext cx="525859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82632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860531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451081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924438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365658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871152" y="2598794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470929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925219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316180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748388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4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295131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5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922770" y="2618409"/>
            <a:ext cx="47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6</a:t>
            </a:r>
            <a:endParaRPr kumimoji="0" lang="zh-TW" altLang="en-US" sz="24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7396729" y="5591830"/>
            <a:ext cx="1519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r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0</a:t>
            </a:r>
          </a:p>
        </p:txBody>
      </p:sp>
      <p:sp>
        <p:nvSpPr>
          <p:cNvPr id="27" name="左-右雙向箭號 26"/>
          <p:cNvSpPr/>
          <p:nvPr/>
        </p:nvSpPr>
        <p:spPr>
          <a:xfrm rot="5400000">
            <a:off x="7889068" y="5170586"/>
            <a:ext cx="531908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838490" y="4906579"/>
                <a:ext cx="122942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490" y="4906579"/>
                <a:ext cx="1229425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左-右雙向箭號 27"/>
          <p:cNvSpPr/>
          <p:nvPr/>
        </p:nvSpPr>
        <p:spPr>
          <a:xfrm>
            <a:off x="4390530" y="5653814"/>
            <a:ext cx="1152744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2289652" y="4906579"/>
                <a:ext cx="1229425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𝐴𝑥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652" y="4906579"/>
                <a:ext cx="122942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37815" y="4617272"/>
            <a:ext cx="1309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55021" y="5591830"/>
            <a:ext cx="16193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-2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1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+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</a:t>
            </a:r>
            <a:r>
              <a:rPr kumimoji="0" lang="en-US" altLang="zh-TW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2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=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Symbol" pitchFamily="18" charset="2"/>
              </a:rPr>
              <a:t>0</a:t>
            </a:r>
          </a:p>
        </p:txBody>
      </p:sp>
      <p:sp>
        <p:nvSpPr>
          <p:cNvPr id="34" name="左-右雙向箭號 33"/>
          <p:cNvSpPr/>
          <p:nvPr/>
        </p:nvSpPr>
        <p:spPr>
          <a:xfrm rot="5400000">
            <a:off x="747360" y="5170586"/>
            <a:ext cx="531908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5" name="左-右雙向箭號 34"/>
          <p:cNvSpPr/>
          <p:nvPr/>
        </p:nvSpPr>
        <p:spPr>
          <a:xfrm>
            <a:off x="1880044" y="5685562"/>
            <a:ext cx="1018322" cy="3911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65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9" grpId="0"/>
      <p:bldP spid="11" grpId="0"/>
      <p:bldP spid="13" grpId="0" animBg="1"/>
      <p:bldP spid="26" grpId="0"/>
      <p:bldP spid="27" grpId="0" animBg="1"/>
      <p:bldP spid="6" grpId="0" animBg="1"/>
      <p:bldP spid="28" grpId="0" animBg="1"/>
      <p:bldP spid="30" grpId="0" animBg="1"/>
      <p:bldP spid="32" grpId="0"/>
      <p:bldP spid="33" grpId="0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488</Words>
  <Application>Microsoft Office PowerPoint</Application>
  <PresentationFormat>如螢幕大小 (4:3)</PresentationFormat>
  <Paragraphs>153</Paragraphs>
  <Slides>11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Calibri Light</vt:lpstr>
      <vt:lpstr>Cambria Math</vt:lpstr>
      <vt:lpstr>1_Office 佈景主題</vt:lpstr>
      <vt:lpstr>Column Correspondence Theorem</vt:lpstr>
      <vt:lpstr>Column Correspondence Theorem</vt:lpstr>
      <vt:lpstr>Column Correspondence Theorem - Example</vt:lpstr>
      <vt:lpstr>Column Correspondence Theorem - Example</vt:lpstr>
      <vt:lpstr>Column Correspondence Theorem – Reason 1</vt:lpstr>
      <vt:lpstr>Column Correspondence Theorem – Reason 2</vt:lpstr>
      <vt:lpstr>Column Correspondence Theorem – Reason 2</vt:lpstr>
      <vt:lpstr>Column Correspondence Theorem – Reason 2</vt:lpstr>
      <vt:lpstr>Column Correspondence Theorem – Reason 2</vt:lpstr>
      <vt:lpstr>Column Correspondence Theorem – Reason 2</vt:lpstr>
      <vt:lpstr>How about Rows?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Correspondence Theorem</dc:title>
  <dc:creator>Hung-yi Lee</dc:creator>
  <cp:lastModifiedBy>Hung-yi Lee</cp:lastModifiedBy>
  <cp:revision>3</cp:revision>
  <dcterms:created xsi:type="dcterms:W3CDTF">2020-09-29T13:33:57Z</dcterms:created>
  <dcterms:modified xsi:type="dcterms:W3CDTF">2020-09-29T13:43:02Z</dcterms:modified>
</cp:coreProperties>
</file>